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73" r:id="rId3"/>
    <p:sldId id="261" r:id="rId4"/>
    <p:sldId id="271" r:id="rId5"/>
    <p:sldId id="258" r:id="rId6"/>
    <p:sldId id="263" r:id="rId7"/>
    <p:sldId id="259" r:id="rId8"/>
    <p:sldId id="264" r:id="rId9"/>
    <p:sldId id="262" r:id="rId10"/>
    <p:sldId id="272" r:id="rId11"/>
    <p:sldId id="260" r:id="rId12"/>
    <p:sldId id="265" r:id="rId13"/>
    <p:sldId id="266" r:id="rId14"/>
    <p:sldId id="269" r:id="rId15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39EA043-6E9C-4940-8B65-D4BF38F4C92B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2545ADA-ABDB-4560-A88D-C10805899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18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A8EA-AE15-4C3C-8C14-2EC226ACD2AC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5821-A9B6-40E5-8134-49D81BF26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A8EA-AE15-4C3C-8C14-2EC226ACD2AC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5821-A9B6-40E5-8134-49D81BF26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6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A8EA-AE15-4C3C-8C14-2EC226ACD2AC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5821-A9B6-40E5-8134-49D81BF26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9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A8EA-AE15-4C3C-8C14-2EC226ACD2AC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5821-A9B6-40E5-8134-49D81BF26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A8EA-AE15-4C3C-8C14-2EC226ACD2AC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5821-A9B6-40E5-8134-49D81BF26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3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A8EA-AE15-4C3C-8C14-2EC226ACD2AC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5821-A9B6-40E5-8134-49D81BF26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A8EA-AE15-4C3C-8C14-2EC226ACD2AC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5821-A9B6-40E5-8134-49D81BF26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0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A8EA-AE15-4C3C-8C14-2EC226ACD2AC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5821-A9B6-40E5-8134-49D81BF26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7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A8EA-AE15-4C3C-8C14-2EC226ACD2AC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5821-A9B6-40E5-8134-49D81BF26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62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A8EA-AE15-4C3C-8C14-2EC226ACD2AC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5821-A9B6-40E5-8134-49D81BF26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6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A8EA-AE15-4C3C-8C14-2EC226ACD2AC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5821-A9B6-40E5-8134-49D81BF26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1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4A8EA-AE15-4C3C-8C14-2EC226ACD2AC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C5821-A9B6-40E5-8134-49D81BF26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47135"/>
            <a:ext cx="10515600" cy="15784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Impact" panose="020B0806030902050204" pitchFamily="34" charset="0"/>
              </a:rPr>
              <a:t/>
            </a:r>
            <a:br>
              <a:rPr lang="en-US" sz="3600" b="1" dirty="0" smtClean="0">
                <a:latin typeface="Impact" panose="020B0806030902050204" pitchFamily="34" charset="0"/>
              </a:rPr>
            </a:br>
            <a:r>
              <a:rPr lang="en-US" sz="3600" b="1" dirty="0" smtClean="0">
                <a:latin typeface="Impact" panose="020B0806030902050204" pitchFamily="34" charset="0"/>
              </a:rPr>
              <a:t>Dictionary Definition </a:t>
            </a:r>
            <a:r>
              <a:rPr lang="en-US" sz="3600" b="1" dirty="0">
                <a:latin typeface="Impact" panose="020B0806030902050204" pitchFamily="34" charset="0"/>
              </a:rPr>
              <a:t>of Hospitality</a:t>
            </a:r>
            <a:r>
              <a:rPr lang="en-US" sz="3600" b="1" dirty="0" smtClean="0">
                <a:latin typeface="Impact" panose="020B0806030902050204" pitchFamily="34" charset="0"/>
              </a:rPr>
              <a:t>:</a:t>
            </a:r>
            <a:r>
              <a:rPr lang="en-US" sz="3600" dirty="0">
                <a:latin typeface="Impact" panose="020B0806030902050204" pitchFamily="34" charset="0"/>
              </a:rPr>
              <a:t/>
            </a:r>
            <a:br>
              <a:rPr lang="en-US" sz="3600" dirty="0">
                <a:latin typeface="Impact" panose="020B0806030902050204" pitchFamily="34" charset="0"/>
              </a:rPr>
            </a:br>
            <a:r>
              <a:rPr lang="en-US" sz="900" b="1" dirty="0" smtClean="0"/>
              <a:t/>
            </a:r>
            <a:br>
              <a:rPr lang="en-US" sz="900" b="1" dirty="0" smtClean="0"/>
            </a:br>
            <a:r>
              <a:rPr lang="en-US" sz="900" b="1" dirty="0"/>
              <a:t/>
            </a:r>
            <a:br>
              <a:rPr lang="en-US" sz="900" b="1" dirty="0"/>
            </a:br>
            <a:r>
              <a:rPr lang="en-US" sz="3600" dirty="0"/>
              <a:t>The quality or disposition of receiving guests and strangers in a warm, friendly, generous way.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t">
              <a:buNone/>
            </a:pPr>
            <a:endParaRPr lang="en-US" b="1" dirty="0" smtClean="0"/>
          </a:p>
          <a:p>
            <a:pPr marL="0" indent="0" fontAlgn="t">
              <a:buNone/>
            </a:pPr>
            <a:r>
              <a:rPr lang="en-US" b="1" dirty="0" smtClean="0"/>
              <a:t>Synonyms:</a:t>
            </a:r>
          </a:p>
          <a:p>
            <a:pPr fontAlgn="t"/>
            <a:r>
              <a:rPr lang="en-US" dirty="0" smtClean="0"/>
              <a:t>accommodations</a:t>
            </a:r>
            <a:endParaRPr lang="en-US" dirty="0"/>
          </a:p>
          <a:p>
            <a:pPr fontAlgn="t"/>
            <a:r>
              <a:rPr lang="en-US" dirty="0" smtClean="0"/>
              <a:t>companionship</a:t>
            </a:r>
            <a:endParaRPr lang="en-US" dirty="0"/>
          </a:p>
          <a:p>
            <a:pPr fontAlgn="t"/>
            <a:r>
              <a:rPr lang="en-US" dirty="0" smtClean="0"/>
              <a:t>friendliness</a:t>
            </a:r>
            <a:endParaRPr lang="en-US" dirty="0"/>
          </a:p>
          <a:p>
            <a:pPr fontAlgn="t"/>
            <a:r>
              <a:rPr lang="en-US" dirty="0" smtClean="0"/>
              <a:t>generosity</a:t>
            </a:r>
            <a:endParaRPr lang="en-US" dirty="0"/>
          </a:p>
          <a:p>
            <a:pPr fontAlgn="t"/>
            <a:r>
              <a:rPr lang="en-US" dirty="0" smtClean="0"/>
              <a:t>reception</a:t>
            </a:r>
            <a:endParaRPr lang="en-US" dirty="0"/>
          </a:p>
          <a:p>
            <a:pPr fontAlgn="t"/>
            <a:r>
              <a:rPr lang="en-US" dirty="0" smtClean="0"/>
              <a:t>warmth</a:t>
            </a:r>
            <a:endParaRPr lang="en-US" dirty="0"/>
          </a:p>
          <a:p>
            <a:pPr fontAlgn="t"/>
            <a:r>
              <a:rPr lang="en-US" dirty="0" smtClean="0"/>
              <a:t>affability</a:t>
            </a:r>
            <a:endParaRPr lang="en-US" dirty="0"/>
          </a:p>
          <a:p>
            <a:pPr fontAlgn="t"/>
            <a:r>
              <a:rPr lang="en-US" dirty="0" smtClean="0"/>
              <a:t>amiability</a:t>
            </a:r>
            <a:endParaRPr lang="en-US" dirty="0"/>
          </a:p>
          <a:p>
            <a:pPr fontAlgn="t"/>
            <a:r>
              <a:rPr lang="en-US" dirty="0" smtClean="0"/>
              <a:t>cheers</a:t>
            </a:r>
            <a:endParaRPr lang="en-US" dirty="0"/>
          </a:p>
          <a:p>
            <a:pPr fontAlgn="t"/>
            <a:r>
              <a:rPr lang="en-US" dirty="0" smtClean="0"/>
              <a:t>comradeship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endParaRPr lang="en-US" dirty="0" smtClean="0"/>
          </a:p>
          <a:p>
            <a:pPr fontAlgn="t"/>
            <a:r>
              <a:rPr lang="en-US" dirty="0" smtClean="0"/>
              <a:t>consideration</a:t>
            </a:r>
            <a:endParaRPr lang="en-US" dirty="0"/>
          </a:p>
          <a:p>
            <a:pPr fontAlgn="t"/>
            <a:r>
              <a:rPr lang="en-US" dirty="0" smtClean="0"/>
              <a:t>conviviality</a:t>
            </a:r>
            <a:endParaRPr lang="en-US" dirty="0"/>
          </a:p>
          <a:p>
            <a:pPr fontAlgn="t"/>
            <a:r>
              <a:rPr lang="en-US" dirty="0" smtClean="0"/>
              <a:t>cordiality</a:t>
            </a:r>
            <a:endParaRPr lang="en-US" dirty="0"/>
          </a:p>
          <a:p>
            <a:pPr fontAlgn="t"/>
            <a:r>
              <a:rPr lang="en-US" dirty="0" smtClean="0"/>
              <a:t>entertainment</a:t>
            </a:r>
            <a:endParaRPr lang="en-US" dirty="0"/>
          </a:p>
          <a:p>
            <a:pPr fontAlgn="t"/>
            <a:r>
              <a:rPr lang="en-US" dirty="0" smtClean="0"/>
              <a:t>geniality</a:t>
            </a:r>
            <a:endParaRPr lang="en-US" dirty="0"/>
          </a:p>
          <a:p>
            <a:pPr fontAlgn="t"/>
            <a:r>
              <a:rPr lang="en-US" dirty="0" smtClean="0"/>
              <a:t>heartiness</a:t>
            </a:r>
            <a:endParaRPr lang="en-US" dirty="0"/>
          </a:p>
          <a:p>
            <a:pPr fontAlgn="t"/>
            <a:r>
              <a:rPr lang="en-US" dirty="0" smtClean="0"/>
              <a:t>hospitableness</a:t>
            </a:r>
            <a:endParaRPr lang="en-US" dirty="0"/>
          </a:p>
          <a:p>
            <a:pPr fontAlgn="t"/>
            <a:r>
              <a:rPr lang="en-US" dirty="0" smtClean="0"/>
              <a:t>obligingness</a:t>
            </a:r>
            <a:endParaRPr lang="en-US" dirty="0"/>
          </a:p>
          <a:p>
            <a:pPr fontAlgn="t"/>
            <a:r>
              <a:rPr lang="en-US" dirty="0" smtClean="0"/>
              <a:t>sociability</a:t>
            </a:r>
            <a:endParaRPr lang="en-US" dirty="0"/>
          </a:p>
          <a:p>
            <a:pPr fontAlgn="t"/>
            <a:r>
              <a:rPr lang="en-US" dirty="0" smtClean="0"/>
              <a:t>welcoming</a:t>
            </a:r>
            <a:endParaRPr lang="en-US" dirty="0"/>
          </a:p>
          <a:p>
            <a:pPr marL="0" indent="0" fontAlgn="t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94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395" y="238898"/>
            <a:ext cx="10515600" cy="79907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Impact" panose="020B0806030902050204" pitchFamily="34" charset="0"/>
              </a:rPr>
              <a:t>The Impact of God’s Hospitality on Mankind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1151" y="1273690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/>
              <a:t>The Hospitality of the Gospel</a:t>
            </a:r>
            <a:r>
              <a:rPr lang="en-US" sz="2400" b="1" dirty="0" smtClean="0"/>
              <a:t>: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tabLst>
                <a:tab pos="228600" algn="l"/>
              </a:tabLst>
            </a:pPr>
            <a:r>
              <a:rPr lang="en-US" sz="1800" dirty="0"/>
              <a:t>I have been raised up and seated with Christ in heaven. (Eph. 2:6). 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tabLst>
                <a:tab pos="228600" algn="l"/>
              </a:tabLst>
            </a:pPr>
            <a:r>
              <a:rPr lang="en-US" sz="1800" dirty="0"/>
              <a:t>I have direct access to God through the Spirit. (Ephesians 2:18).	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tabLst>
                <a:tab pos="228600" algn="l"/>
              </a:tabLst>
            </a:pPr>
            <a:r>
              <a:rPr lang="en-US" sz="1800" dirty="0"/>
              <a:t>I may approach God with boldness, freedom and confidence. (Ephesians 3:12</a:t>
            </a:r>
            <a:r>
              <a:rPr lang="en-US" sz="1800" dirty="0"/>
              <a:t>).</a:t>
            </a:r>
            <a:endParaRPr lang="en-US" sz="1800" dirty="0"/>
          </a:p>
          <a:p>
            <a:pPr fontAlgn="base">
              <a:lnSpc>
                <a:spcPct val="80000"/>
              </a:lnSpc>
              <a:spcAft>
                <a:spcPct val="0"/>
              </a:spcAft>
              <a:tabLst>
                <a:tab pos="228600" algn="l"/>
              </a:tabLst>
            </a:pPr>
            <a:r>
              <a:rPr lang="en-US" altLang="en-US" sz="1800" dirty="0"/>
              <a:t>I have been rescued from the dark power of Satan’s rule and have been brought into the kingdom of Christ. (Colossians 1:13).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tabLst>
                <a:tab pos="228600" algn="l"/>
              </a:tabLst>
            </a:pPr>
            <a:r>
              <a:rPr lang="en-US" altLang="en-US" sz="1800" dirty="0"/>
              <a:t>I have been forgiven of all my sins and set free.  The debt against me has been cancelled. (Colossians 1:14</a:t>
            </a:r>
            <a:r>
              <a:rPr lang="en-US" altLang="en-US" sz="1800" dirty="0"/>
              <a:t>).</a:t>
            </a:r>
            <a:endParaRPr lang="en-US" altLang="en-US" sz="1800" dirty="0"/>
          </a:p>
          <a:p>
            <a:pPr fontAlgn="base">
              <a:lnSpc>
                <a:spcPct val="80000"/>
              </a:lnSpc>
              <a:spcAft>
                <a:spcPct val="0"/>
              </a:spcAft>
              <a:tabLst>
                <a:tab pos="228600" algn="l"/>
              </a:tabLst>
            </a:pPr>
            <a:r>
              <a:rPr lang="en-US" altLang="en-US" sz="1800" dirty="0"/>
              <a:t>I am firmly rooted in Christ and am now being built up in Him. (Colossians 2:7).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tabLst>
                <a:tab pos="228600" algn="l"/>
              </a:tabLst>
            </a:pPr>
            <a:r>
              <a:rPr lang="en-US" altLang="en-US" sz="1800" dirty="0"/>
              <a:t>I am spiritually clean.  My old sinful self has been removed. (Colossians 2:11).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tabLst>
                <a:tab pos="228600" algn="l"/>
              </a:tabLst>
            </a:pPr>
            <a:r>
              <a:rPr lang="en-US" altLang="en-US" sz="1800" dirty="0"/>
              <a:t>I have been given a spirit of power, love and self-control.  (2 Timothy 1:7).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tabLst>
                <a:tab pos="228600" algn="l"/>
              </a:tabLst>
            </a:pPr>
            <a:r>
              <a:rPr lang="en-US" altLang="en-US" sz="1800" dirty="0"/>
              <a:t>I have been saved and set apart (sanctified) according to God’s plan. (2 Timothy 1:9, Titus 3:5).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tabLst>
                <a:tab pos="228600" algn="l"/>
              </a:tabLst>
            </a:pPr>
            <a:r>
              <a:rPr lang="en-US" altLang="en-US" sz="1800" dirty="0"/>
              <a:t>Because I am set apart (sanctified) and one with Christ, He is not ashamed to call me His brother or sister. (Hebrews 2:11).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tabLst>
                <a:tab pos="228600" algn="l"/>
              </a:tabLst>
            </a:pPr>
            <a:r>
              <a:rPr lang="en-US" altLang="en-US" sz="1800" dirty="0"/>
              <a:t>I have the right to come boldly before the throne of God.  He will meet my needs lovingly and kindly. (Hebrews 4:16).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tabLst>
                <a:tab pos="228600" algn="l"/>
              </a:tabLst>
            </a:pPr>
            <a:r>
              <a:rPr lang="en-US" altLang="en-US" sz="1800" dirty="0"/>
              <a:t>I have been given great and valuable promises.  </a:t>
            </a:r>
            <a:r>
              <a:rPr lang="en-US" altLang="en-US" sz="1800" dirty="0"/>
              <a:t>God’s nature has become </a:t>
            </a:r>
            <a:r>
              <a:rPr lang="en-US" altLang="en-US" sz="1800" dirty="0" smtClean="0"/>
              <a:t>a part </a:t>
            </a:r>
            <a:r>
              <a:rPr lang="en-US" altLang="en-US" sz="1800" dirty="0"/>
              <a:t>of me. (2 Peter 1:4</a:t>
            </a:r>
            <a:r>
              <a:rPr lang="en-US" altLang="en-US" sz="1800" dirty="0" smtClean="0"/>
              <a:t>)</a:t>
            </a:r>
            <a:r>
              <a:rPr lang="en-US" altLang="en-US" sz="1800" dirty="0" smtClean="0">
                <a:ea typeface="Times New Roman" panose="02020603050405020304" pitchFamily="18" charset="0"/>
              </a:rPr>
              <a:t>.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tabLst>
                <a:tab pos="228600" algn="l"/>
              </a:tabLst>
            </a:pPr>
            <a:endParaRPr lang="en-US" altLang="en-US" sz="1800" dirty="0"/>
          </a:p>
          <a:p>
            <a:pPr marL="0" indent="0" algn="ctr" fontAlgn="base">
              <a:lnSpc>
                <a:spcPct val="80000"/>
              </a:lnSpc>
              <a:spcAft>
                <a:spcPct val="0"/>
              </a:spcAft>
              <a:buNone/>
              <a:tabLst>
                <a:tab pos="228600" algn="l"/>
              </a:tabLst>
            </a:pPr>
            <a:r>
              <a:rPr lang="en-US" altLang="en-US" sz="1800" b="1" dirty="0" smtClean="0"/>
              <a:t>continued</a:t>
            </a:r>
            <a:endParaRPr lang="en-US" altLang="en-US" sz="1800" b="1" dirty="0"/>
          </a:p>
          <a:p>
            <a:pPr marL="0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093387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6845"/>
            <a:ext cx="10515600" cy="8952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Impact" panose="020B0806030902050204" pitchFamily="34" charset="0"/>
              </a:rPr>
              <a:t>The Impact of God’s Hospitality on Mankind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sz="320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2109"/>
            <a:ext cx="10515600" cy="471062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dirty="0"/>
              <a:t>The Call to be Holy and </a:t>
            </a:r>
            <a:r>
              <a:rPr lang="en-US" sz="3200" b="1" dirty="0" smtClean="0"/>
              <a:t>Hospitable:</a:t>
            </a:r>
            <a:endParaRPr lang="en-US" sz="3200" dirty="0" smtClean="0"/>
          </a:p>
          <a:p>
            <a:r>
              <a:rPr lang="en-US" sz="2400" dirty="0" smtClean="0"/>
              <a:t>“Thus </a:t>
            </a:r>
            <a:r>
              <a:rPr lang="en-US" sz="2400" dirty="0"/>
              <a:t>you are to be holy to Me, for I the LORD am holy; and I have set you apart from the peoples to be Mine</a:t>
            </a:r>
            <a:r>
              <a:rPr lang="en-US" sz="2400" dirty="0" smtClean="0"/>
              <a:t>.” Leviticus 20:26</a:t>
            </a:r>
            <a:endParaRPr lang="en-US" sz="2400" dirty="0"/>
          </a:p>
          <a:p>
            <a:r>
              <a:rPr lang="en-US" sz="2400" dirty="0" smtClean="0"/>
              <a:t>“because </a:t>
            </a:r>
            <a:r>
              <a:rPr lang="en-US" sz="2400" dirty="0"/>
              <a:t>it is written, “YOU </a:t>
            </a:r>
            <a:r>
              <a:rPr lang="en-US" sz="2400" dirty="0" smtClean="0"/>
              <a:t>SHALL BE HOLY, FOR I AM HOLY.” 1 Peter 1:16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/>
              <a:t>Christian </a:t>
            </a:r>
            <a:r>
              <a:rPr lang="en-US" sz="2400" b="1" dirty="0" smtClean="0"/>
              <a:t>hospitality is </a:t>
            </a:r>
            <a:r>
              <a:rPr lang="en-US" sz="2400" b="1" dirty="0"/>
              <a:t>an extension of how we interact with God</a:t>
            </a:r>
            <a:r>
              <a:rPr lang="en-US" sz="2400" dirty="0"/>
              <a:t>. </a:t>
            </a:r>
            <a:r>
              <a:rPr lang="en-US" sz="2400" b="1" dirty="0"/>
              <a:t>It trains us to be capable of </a:t>
            </a:r>
            <a:r>
              <a:rPr lang="en-US" sz="2400" b="1" dirty="0" smtClean="0"/>
              <a:t>welcoming guests and strangers. Participation </a:t>
            </a:r>
            <a:r>
              <a:rPr lang="en-US" sz="2400" b="1" dirty="0"/>
              <a:t>in the life of the Triune </a:t>
            </a:r>
            <a:r>
              <a:rPr lang="en-US" sz="2400" b="1" dirty="0" smtClean="0"/>
              <a:t>God, becoming holy, </a:t>
            </a:r>
            <a:r>
              <a:rPr lang="en-US" sz="2400" b="1" dirty="0"/>
              <a:t>shapes and calls </a:t>
            </a:r>
            <a:r>
              <a:rPr lang="en-US" sz="2400" b="1" dirty="0" smtClean="0"/>
              <a:t>us to be His conduits of His hospitality.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dirty="0" smtClean="0"/>
              <a:t>“Be </a:t>
            </a:r>
            <a:r>
              <a:rPr lang="en-US" sz="2400" dirty="0"/>
              <a:t>hospitable to one another without complaint</a:t>
            </a:r>
            <a:r>
              <a:rPr lang="en-US" sz="2400" dirty="0" smtClean="0"/>
              <a:t>.”</a:t>
            </a:r>
            <a:r>
              <a:rPr lang="en-US" sz="2400" dirty="0"/>
              <a:t>  1 Peter </a:t>
            </a:r>
            <a:r>
              <a:rPr lang="en-US" sz="2400" dirty="0" smtClean="0"/>
              <a:t>4:9</a:t>
            </a:r>
          </a:p>
          <a:p>
            <a:r>
              <a:rPr lang="en-US" sz="2400" dirty="0" smtClean="0"/>
              <a:t>“contributing </a:t>
            </a:r>
            <a:r>
              <a:rPr lang="en-US" sz="2400" dirty="0"/>
              <a:t>to the needs of the saints, practicing hospitality</a:t>
            </a:r>
            <a:r>
              <a:rPr lang="en-US" sz="2400" dirty="0" smtClean="0"/>
              <a:t>.” Romans 12:13</a:t>
            </a:r>
          </a:p>
          <a:p>
            <a:r>
              <a:rPr lang="en-US" sz="2400" dirty="0" smtClean="0"/>
              <a:t>“Therefore </a:t>
            </a:r>
            <a:r>
              <a:rPr lang="en-US" sz="2400" dirty="0"/>
              <a:t>we ought to support such men, so that we may be fellow workers with the truth</a:t>
            </a:r>
            <a:r>
              <a:rPr lang="en-US" sz="2400" dirty="0" smtClean="0"/>
              <a:t>.” 3 John 1:8</a:t>
            </a:r>
          </a:p>
          <a:p>
            <a:r>
              <a:rPr lang="en-US" sz="2400" dirty="0" smtClean="0"/>
              <a:t>“Do </a:t>
            </a:r>
            <a:r>
              <a:rPr lang="en-US" sz="2400" dirty="0"/>
              <a:t>not neglect to show hospitality to strangers, for by this some have entertained angels without knowing it</a:t>
            </a:r>
            <a:r>
              <a:rPr lang="en-US" sz="2400" dirty="0" smtClean="0"/>
              <a:t>.” Hebrews 13:2</a:t>
            </a:r>
          </a:p>
          <a:p>
            <a:r>
              <a:rPr lang="en-US" sz="2400" dirty="0"/>
              <a:t>“ </a:t>
            </a:r>
            <a:r>
              <a:rPr lang="en-US" sz="2400" dirty="0" smtClean="0"/>
              <a:t>When </a:t>
            </a:r>
            <a:r>
              <a:rPr lang="en-US" sz="2400" dirty="0"/>
              <a:t>a foreigner resides among you in your land, do not mistreat </a:t>
            </a:r>
            <a:r>
              <a:rPr lang="en-US" sz="2400" dirty="0" smtClean="0"/>
              <a:t>them.</a:t>
            </a:r>
            <a:r>
              <a:rPr lang="en-US" sz="2400" dirty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foreigner residing among you must be treated as your native-born. Love them as yourself, for you were foreigners in Egypt. I am the </a:t>
            </a:r>
            <a:r>
              <a:rPr lang="en-US" sz="2400" cap="small" dirty="0"/>
              <a:t>Lord</a:t>
            </a:r>
            <a:r>
              <a:rPr lang="en-US" sz="2400" dirty="0"/>
              <a:t> your God</a:t>
            </a:r>
            <a:r>
              <a:rPr lang="en-US" sz="2400" dirty="0" smtClean="0"/>
              <a:t>.” 19:33-34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600" b="1" dirty="0"/>
              <a:t>H</a:t>
            </a:r>
            <a:r>
              <a:rPr lang="en-US" sz="2600" b="1" dirty="0" smtClean="0"/>
              <a:t>ospitality </a:t>
            </a:r>
            <a:r>
              <a:rPr lang="en-US" sz="2600" b="1" dirty="0"/>
              <a:t>is not simply the practice of a virtue but is integral to the very nature of Christianity’s position toward God, self, and the world—it is at the very center of what it means to be a Christian and to think theologically.</a:t>
            </a:r>
            <a:endParaRPr lang="en-US" sz="2600" b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15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3211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Impact" panose="020B0806030902050204" pitchFamily="34" charset="0"/>
              </a:rPr>
              <a:t>Examples of Hospitality</a:t>
            </a:r>
            <a:r>
              <a:rPr lang="en-US" sz="3200" dirty="0" smtClean="0">
                <a:latin typeface="Impact" panose="020B0806030902050204" pitchFamily="34" charset="0"/>
              </a:rPr>
              <a:t>: Man </a:t>
            </a:r>
            <a:r>
              <a:rPr lang="en-US" sz="3200" dirty="0">
                <a:latin typeface="Impact" panose="020B0806030902050204" pitchFamily="34" charset="0"/>
              </a:rPr>
              <a:t>to M</a:t>
            </a:r>
            <a:r>
              <a:rPr lang="en-US" sz="3200" dirty="0" smtClean="0">
                <a:latin typeface="Impact" panose="020B0806030902050204" pitchFamily="34" charset="0"/>
              </a:rPr>
              <a:t>an</a:t>
            </a:r>
            <a:endParaRPr lang="en-US" sz="3200" dirty="0">
              <a:latin typeface="Impact" panose="020B080603090205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996778"/>
            <a:ext cx="4293974" cy="51801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Strangers:   Hebrews 13:2</a:t>
            </a:r>
          </a:p>
          <a:p>
            <a:r>
              <a:rPr lang="en-US" dirty="0" smtClean="0"/>
              <a:t>Aliens:   Lev 25:35-38</a:t>
            </a:r>
          </a:p>
          <a:p>
            <a:r>
              <a:rPr lang="en-US" dirty="0" smtClean="0"/>
              <a:t>Needy people-hungry</a:t>
            </a:r>
            <a:r>
              <a:rPr lang="en-US" dirty="0"/>
              <a:t>, naked, </a:t>
            </a:r>
            <a:r>
              <a:rPr lang="en-US" dirty="0" smtClean="0"/>
              <a:t>unprotected, sick: Matt. 25:31-46</a:t>
            </a:r>
          </a:p>
          <a:p>
            <a:r>
              <a:rPr lang="en-US" dirty="0" smtClean="0"/>
              <a:t>Enemies:   Prov. 25:21-22</a:t>
            </a:r>
          </a:p>
          <a:p>
            <a:r>
              <a:rPr lang="en-US" dirty="0" smtClean="0"/>
              <a:t>Christian Brothers, Missionaries:    </a:t>
            </a:r>
          </a:p>
          <a:p>
            <a:pPr lvl="1"/>
            <a:r>
              <a:rPr lang="en-US" dirty="0" smtClean="0"/>
              <a:t>3 </a:t>
            </a:r>
            <a:r>
              <a:rPr lang="en-US" dirty="0"/>
              <a:t>John </a:t>
            </a:r>
            <a:r>
              <a:rPr lang="en-US" dirty="0" smtClean="0"/>
              <a:t>1:5-8</a:t>
            </a:r>
          </a:p>
          <a:p>
            <a:pPr lvl="1"/>
            <a:r>
              <a:rPr lang="en-US" dirty="0" smtClean="0"/>
              <a:t>Rom 12:9-21</a:t>
            </a:r>
          </a:p>
          <a:p>
            <a:pPr lvl="1"/>
            <a:r>
              <a:rPr lang="en-US" dirty="0" smtClean="0"/>
              <a:t>I Tim 5:10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59393" y="996778"/>
            <a:ext cx="5791202" cy="51801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Biblical Commands: </a:t>
            </a:r>
          </a:p>
          <a:p>
            <a:pPr lvl="1"/>
            <a:r>
              <a:rPr lang="en-US" dirty="0"/>
              <a:t>Above all, keep fervent in your love for one another, because love covers a multitude of sins</a:t>
            </a:r>
            <a:r>
              <a:rPr lang="en-US" dirty="0" smtClean="0"/>
              <a:t>. </a:t>
            </a:r>
            <a:r>
              <a:rPr lang="en-US" dirty="0">
                <a:solidFill>
                  <a:srgbClr val="01103A"/>
                </a:solidFill>
              </a:rPr>
              <a:t>Be hospitable to one another without complaint</a:t>
            </a:r>
            <a:r>
              <a:rPr lang="en-US" dirty="0" smtClean="0">
                <a:solidFill>
                  <a:srgbClr val="01103A"/>
                </a:solidFill>
              </a:rPr>
              <a:t>. </a:t>
            </a:r>
            <a:r>
              <a:rPr lang="en-US" dirty="0"/>
              <a:t>As each one has </a:t>
            </a:r>
            <a:r>
              <a:rPr lang="en-US" dirty="0" smtClean="0"/>
              <a:t>received a</a:t>
            </a:r>
            <a:r>
              <a:rPr lang="en-US" dirty="0"/>
              <a:t> </a:t>
            </a:r>
            <a:r>
              <a:rPr lang="en-US" i="1" dirty="0"/>
              <a:t>special</a:t>
            </a:r>
            <a:r>
              <a:rPr lang="en-US" dirty="0"/>
              <a:t> gift, employ it in serving one another as good stewards of the manifold grace of God</a:t>
            </a:r>
            <a:r>
              <a:rPr lang="en-US" dirty="0" smtClean="0"/>
              <a:t>. </a:t>
            </a:r>
            <a:r>
              <a:rPr lang="en-US" dirty="0"/>
              <a:t>Whoever speaks, </a:t>
            </a:r>
            <a:r>
              <a:rPr lang="en-US" i="1" dirty="0"/>
              <a:t>is to do so</a:t>
            </a:r>
            <a:r>
              <a:rPr lang="en-US" dirty="0"/>
              <a:t> </a:t>
            </a:r>
            <a:r>
              <a:rPr lang="en-US" dirty="0" smtClean="0"/>
              <a:t>as </a:t>
            </a:r>
            <a:r>
              <a:rPr lang="en-US" dirty="0"/>
              <a:t>one who is speaking the utterances of God; whoever serves </a:t>
            </a:r>
            <a:r>
              <a:rPr lang="en-US" i="1" dirty="0"/>
              <a:t>is to do so</a:t>
            </a:r>
            <a:r>
              <a:rPr lang="en-US" dirty="0"/>
              <a:t> as one who is serving </a:t>
            </a:r>
            <a:r>
              <a:rPr lang="en-US" dirty="0" smtClean="0"/>
              <a:t>by </a:t>
            </a:r>
            <a:r>
              <a:rPr lang="en-US" dirty="0"/>
              <a:t>the strength which God supplies; so that in all things God may be glorified through Jesus Christ, to whom belongs the glory and dominion forever and ever. Amen</a:t>
            </a:r>
            <a:r>
              <a:rPr lang="en-US" dirty="0" smtClean="0"/>
              <a:t>.         </a:t>
            </a:r>
            <a:r>
              <a:rPr lang="en-US" sz="1900" i="1" dirty="0" smtClean="0"/>
              <a:t>I Pet 4:8-11</a:t>
            </a:r>
            <a:endParaRPr lang="en-US" sz="1900" i="1" dirty="0">
              <a:solidFill>
                <a:srgbClr val="01103A"/>
              </a:solidFill>
              <a:latin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02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"/>
            <a:ext cx="10515600" cy="922638"/>
          </a:xfrm>
        </p:spPr>
        <p:txBody>
          <a:bodyPr/>
          <a:lstStyle/>
          <a:p>
            <a:pPr algn="ctr"/>
            <a:r>
              <a:rPr lang="en-US" sz="3200" dirty="0">
                <a:latin typeface="Impact" panose="020B0806030902050204" pitchFamily="34" charset="0"/>
              </a:rPr>
              <a:t>Examples of Hospitality</a:t>
            </a:r>
            <a:r>
              <a:rPr lang="en-US" sz="3200" dirty="0" smtClean="0">
                <a:latin typeface="Impact" panose="020B0806030902050204" pitchFamily="34" charset="0"/>
              </a:rPr>
              <a:t>: </a:t>
            </a:r>
            <a:r>
              <a:rPr lang="en-US" sz="3200" dirty="0">
                <a:latin typeface="Impact" panose="020B0806030902050204" pitchFamily="34" charset="0"/>
              </a:rPr>
              <a:t>Man to </a:t>
            </a:r>
            <a:r>
              <a:rPr lang="en-US" sz="3200" dirty="0" smtClean="0">
                <a:latin typeface="Impact" panose="020B0806030902050204" pitchFamily="34" charset="0"/>
              </a:rPr>
              <a:t>God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112108"/>
            <a:ext cx="5181600" cy="5064855"/>
          </a:xfrm>
        </p:spPr>
        <p:txBody>
          <a:bodyPr/>
          <a:lstStyle/>
          <a:p>
            <a:r>
              <a:rPr lang="en-US" dirty="0" smtClean="0"/>
              <a:t>Gen 18:1-8  </a:t>
            </a:r>
            <a:r>
              <a:rPr lang="en-US" dirty="0"/>
              <a:t>Now the LORD appeared to him by the </a:t>
            </a:r>
            <a:r>
              <a:rPr lang="en-US" dirty="0" smtClean="0"/>
              <a:t>oaks </a:t>
            </a:r>
            <a:r>
              <a:rPr lang="en-US" dirty="0"/>
              <a:t>of </a:t>
            </a:r>
            <a:r>
              <a:rPr lang="en-US" dirty="0" err="1"/>
              <a:t>Mamre</a:t>
            </a:r>
            <a:r>
              <a:rPr lang="en-US" dirty="0"/>
              <a:t>, while he was sitting at the tent door in the heat of the </a:t>
            </a:r>
            <a:r>
              <a:rPr lang="en-US" dirty="0" smtClean="0"/>
              <a:t>day….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Luke 24:13-25 </a:t>
            </a:r>
            <a:r>
              <a:rPr lang="en-US" dirty="0" smtClean="0"/>
              <a:t> Jesus on the road to Emmaus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112108"/>
            <a:ext cx="5181600" cy="5064855"/>
          </a:xfrm>
        </p:spPr>
        <p:txBody>
          <a:bodyPr/>
          <a:lstStyle/>
          <a:p>
            <a:r>
              <a:rPr lang="en-US" dirty="0"/>
              <a:t>Matt 25:31-46 ‘to the least of these’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588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 DELANEY" panose="02000000000000000000" pitchFamily="2" charset="0"/>
              </a:rPr>
              <a:t>Next Week Primer</a:t>
            </a:r>
            <a:br>
              <a:rPr lang="en-US" b="1" dirty="0" smtClean="0">
                <a:latin typeface="AR DELANEY" panose="02000000000000000000" pitchFamily="2" charset="0"/>
              </a:rPr>
            </a:br>
            <a:r>
              <a:rPr lang="en-US" b="1" dirty="0" smtClean="0"/>
              <a:t>The Tension of Being </a:t>
            </a:r>
            <a:r>
              <a:rPr lang="en-US" b="1" dirty="0"/>
              <a:t>H</a:t>
            </a:r>
            <a:r>
              <a:rPr lang="en-US" b="1" dirty="0" smtClean="0"/>
              <a:t>oly and Hospitable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The Tension:</a:t>
            </a:r>
            <a:r>
              <a:rPr lang="en-US" dirty="0" smtClean="0"/>
              <a:t> The </a:t>
            </a:r>
            <a:r>
              <a:rPr lang="en-US" dirty="0"/>
              <a:t>call to holiness and the call to hospitality are often heard in tension with one another.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can we be both </a:t>
            </a:r>
            <a:r>
              <a:rPr lang="en-US" dirty="0" smtClean="0"/>
              <a:t>separate (holy) </a:t>
            </a:r>
            <a:r>
              <a:rPr lang="en-US" dirty="0"/>
              <a:t>and </a:t>
            </a:r>
            <a:r>
              <a:rPr lang="en-US" dirty="0" smtClean="0"/>
              <a:t>welcoming (hospitable)? </a:t>
            </a:r>
          </a:p>
          <a:p>
            <a:r>
              <a:rPr lang="en-US" dirty="0" smtClean="0"/>
              <a:t>How </a:t>
            </a:r>
            <a:r>
              <a:rPr lang="en-US" dirty="0"/>
              <a:t>do discipleship and evangelism relate?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does the church go about being in but not of the world?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can we “befriend sinners” without becoming “friends of the world”? </a:t>
            </a:r>
            <a:endParaRPr lang="en-US" dirty="0" smtClean="0"/>
          </a:p>
          <a:p>
            <a:r>
              <a:rPr lang="en-US" dirty="0" smtClean="0"/>
              <a:t>Is my ability to be hospitable limited to my personality type, whether I’m introverted or extroverted, my giftedness or my love language?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smtClean="0"/>
              <a:t>Meditation:</a:t>
            </a:r>
            <a:r>
              <a:rPr lang="en-US" b="1" baseline="30000" dirty="0"/>
              <a:t> </a:t>
            </a:r>
            <a:r>
              <a:rPr lang="en-US" b="1" baseline="30000" dirty="0" smtClean="0"/>
              <a:t>”</a:t>
            </a:r>
            <a:r>
              <a:rPr lang="en-US" dirty="0" smtClean="0"/>
              <a:t>Do </a:t>
            </a:r>
            <a:r>
              <a:rPr lang="en-US" dirty="0"/>
              <a:t>nothing </a:t>
            </a:r>
            <a:r>
              <a:rPr lang="en-US" dirty="0" smtClean="0"/>
              <a:t>from</a:t>
            </a:r>
            <a:r>
              <a:rPr lang="en-US" dirty="0"/>
              <a:t> </a:t>
            </a:r>
            <a:r>
              <a:rPr lang="en-US" dirty="0" smtClean="0"/>
              <a:t>selfishness </a:t>
            </a:r>
            <a:r>
              <a:rPr lang="en-US" dirty="0"/>
              <a:t>or empty conceit, but with humility of mind regard one another as more important than yourselves</a:t>
            </a:r>
            <a:r>
              <a:rPr lang="en-US" dirty="0" smtClean="0"/>
              <a:t>;</a:t>
            </a:r>
            <a:r>
              <a:rPr lang="en-US" b="1" baseline="30000" dirty="0"/>
              <a:t> </a:t>
            </a:r>
            <a:r>
              <a:rPr lang="en-US" dirty="0"/>
              <a:t>do not merely look out for your own personal interests, but also for the interests of others</a:t>
            </a:r>
            <a:r>
              <a:rPr lang="en-US" dirty="0" smtClean="0"/>
              <a:t>.</a:t>
            </a:r>
            <a:r>
              <a:rPr lang="en-US" b="1" baseline="30000" dirty="0"/>
              <a:t> </a:t>
            </a:r>
            <a:r>
              <a:rPr lang="en-US" dirty="0"/>
              <a:t>Have this attitude </a:t>
            </a:r>
            <a:r>
              <a:rPr lang="en-US" dirty="0" smtClean="0"/>
              <a:t>in </a:t>
            </a:r>
            <a:r>
              <a:rPr lang="en-US" dirty="0"/>
              <a:t>yourselves which was also in Christ Jesus</a:t>
            </a:r>
            <a:r>
              <a:rPr lang="en-US" dirty="0" smtClean="0"/>
              <a:t>,</a:t>
            </a:r>
            <a:r>
              <a:rPr lang="en-US" b="1" baseline="30000" dirty="0"/>
              <a:t> </a:t>
            </a:r>
            <a:r>
              <a:rPr lang="en-US" dirty="0"/>
              <a:t>who, although He existed in the form of God, did not regard equality with God a thing to be </a:t>
            </a:r>
            <a:r>
              <a:rPr lang="en-US" dirty="0" smtClean="0"/>
              <a:t>grasped,</a:t>
            </a:r>
            <a:r>
              <a:rPr lang="en-US" b="1" baseline="30000" dirty="0"/>
              <a:t> </a:t>
            </a:r>
            <a:r>
              <a:rPr lang="en-US" dirty="0"/>
              <a:t>but </a:t>
            </a:r>
            <a:r>
              <a:rPr lang="en-US" dirty="0" smtClean="0"/>
              <a:t>emptied </a:t>
            </a:r>
            <a:r>
              <a:rPr lang="en-US" dirty="0"/>
              <a:t>Himself, taking the form of a bond-servant, </a:t>
            </a:r>
            <a:r>
              <a:rPr lang="en-US" i="1" dirty="0"/>
              <a:t>and</a:t>
            </a:r>
            <a:r>
              <a:rPr lang="en-US" dirty="0"/>
              <a:t> being made in the likeness of men. </a:t>
            </a:r>
            <a:r>
              <a:rPr lang="en-US" b="1" baseline="30000" dirty="0"/>
              <a:t> </a:t>
            </a:r>
            <a:r>
              <a:rPr lang="en-US" dirty="0"/>
              <a:t>Being found in appearance as a man, He humbled Himself by becoming obedient to the point of death, even death </a:t>
            </a:r>
            <a:r>
              <a:rPr lang="en-US" dirty="0" smtClean="0"/>
              <a:t>on </a:t>
            </a:r>
            <a:r>
              <a:rPr lang="en-US" dirty="0"/>
              <a:t>a cross</a:t>
            </a:r>
            <a:r>
              <a:rPr lang="en-US" dirty="0" smtClean="0"/>
              <a:t>.” Philippians 2:3-8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17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Impact" panose="020B0806030902050204" pitchFamily="34" charset="0"/>
              </a:rPr>
              <a:t>Examples of Hospitality: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Greet</a:t>
            </a:r>
          </a:p>
          <a:p>
            <a:r>
              <a:rPr lang="en-US" dirty="0" smtClean="0"/>
              <a:t>Ambiance </a:t>
            </a:r>
          </a:p>
          <a:p>
            <a:r>
              <a:rPr lang="en-US" dirty="0" smtClean="0"/>
              <a:t>Provide a meal</a:t>
            </a:r>
          </a:p>
          <a:p>
            <a:r>
              <a:rPr lang="en-US" dirty="0" smtClean="0"/>
              <a:t>Provide shelter</a:t>
            </a:r>
          </a:p>
          <a:p>
            <a:r>
              <a:rPr lang="en-US" dirty="0" smtClean="0"/>
              <a:t>Provide comfort</a:t>
            </a:r>
          </a:p>
          <a:p>
            <a:r>
              <a:rPr lang="en-US" dirty="0" smtClean="0"/>
              <a:t>Escort</a:t>
            </a:r>
          </a:p>
          <a:p>
            <a:r>
              <a:rPr lang="en-US" dirty="0" smtClean="0"/>
              <a:t>Provide financial assistance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Provide medical aid</a:t>
            </a:r>
          </a:p>
          <a:p>
            <a:r>
              <a:rPr lang="en-US" dirty="0" smtClean="0"/>
              <a:t>Give listening ear</a:t>
            </a:r>
          </a:p>
          <a:p>
            <a:r>
              <a:rPr lang="en-US" dirty="0" smtClean="0"/>
              <a:t>Provide kid care</a:t>
            </a:r>
          </a:p>
          <a:p>
            <a:r>
              <a:rPr lang="en-US" dirty="0" smtClean="0"/>
              <a:t>Help with a project</a:t>
            </a:r>
          </a:p>
          <a:p>
            <a:r>
              <a:rPr lang="en-US" dirty="0" smtClean="0"/>
              <a:t>Provide encouragement</a:t>
            </a:r>
          </a:p>
          <a:p>
            <a:r>
              <a:rPr lang="en-US" dirty="0" smtClean="0"/>
              <a:t>Help some one face a difficult issue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60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865" y="90616"/>
            <a:ext cx="10515600" cy="88968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Impact" panose="020B0806030902050204" pitchFamily="34" charset="0"/>
              </a:rPr>
              <a:t>Where </a:t>
            </a:r>
            <a:r>
              <a:rPr lang="en-US" sz="3200" b="1" dirty="0" smtClean="0">
                <a:latin typeface="Impact" panose="020B0806030902050204" pitchFamily="34" charset="0"/>
              </a:rPr>
              <a:t>Does </a:t>
            </a:r>
            <a:r>
              <a:rPr lang="en-US" sz="3200" b="1" dirty="0">
                <a:latin typeface="Impact" panose="020B0806030902050204" pitchFamily="34" charset="0"/>
              </a:rPr>
              <a:t>Hospitality </a:t>
            </a:r>
            <a:r>
              <a:rPr lang="en-US" sz="3200" b="1" dirty="0" smtClean="0">
                <a:latin typeface="Impact" panose="020B0806030902050204" pitchFamily="34" charset="0"/>
              </a:rPr>
              <a:t>Come From</a:t>
            </a:r>
            <a:r>
              <a:rPr lang="en-US" sz="3200" b="1" dirty="0">
                <a:latin typeface="Impact" panose="020B0806030902050204" pitchFamily="34" charset="0"/>
              </a:rPr>
              <a:t>?</a:t>
            </a:r>
            <a:r>
              <a:rPr lang="en-US" sz="3200" dirty="0">
                <a:latin typeface="Impact" panose="020B080603090205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2724"/>
            <a:ext cx="10515600" cy="49742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the expression of His natural attributes.</a:t>
            </a:r>
          </a:p>
          <a:p>
            <a:r>
              <a:rPr lang="en-US" dirty="0" smtClean="0"/>
              <a:t>The </a:t>
            </a:r>
            <a:r>
              <a:rPr lang="en-US" dirty="0"/>
              <a:t>culmination of His holiness and His glory.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dirty="0"/>
              <a:t> </a:t>
            </a:r>
            <a:r>
              <a:rPr lang="en-US" dirty="0"/>
              <a:t>His</a:t>
            </a:r>
            <a:r>
              <a:rPr lang="en-US" b="1" dirty="0"/>
              <a:t> holiness</a:t>
            </a:r>
            <a:r>
              <a:rPr lang="en-US" dirty="0"/>
              <a:t> is what he is as God that nobody else is. </a:t>
            </a:r>
          </a:p>
          <a:p>
            <a:pPr marL="0" indent="0">
              <a:buNone/>
            </a:pPr>
            <a:r>
              <a:rPr lang="en-US" dirty="0"/>
              <a:t>      The</a:t>
            </a:r>
            <a:r>
              <a:rPr lang="en-US" b="1" dirty="0"/>
              <a:t> glory </a:t>
            </a:r>
            <a:r>
              <a:rPr lang="en-US" dirty="0"/>
              <a:t>of God is the manifest beauty of his holiness. </a:t>
            </a:r>
          </a:p>
          <a:p>
            <a:r>
              <a:rPr lang="en-US" dirty="0"/>
              <a:t>So </a:t>
            </a:r>
            <a:r>
              <a:rPr lang="en-US" b="1" dirty="0"/>
              <a:t>His holiness </a:t>
            </a:r>
            <a:r>
              <a:rPr lang="en-US" dirty="0"/>
              <a:t>is His uniqueness and </a:t>
            </a:r>
            <a:r>
              <a:rPr lang="en-US" b="1" dirty="0"/>
              <a:t>His glory </a:t>
            </a:r>
            <a:r>
              <a:rPr lang="en-US" dirty="0"/>
              <a:t>is His holiness on display. </a:t>
            </a:r>
            <a:endParaRPr lang="en-US" dirty="0" smtClean="0"/>
          </a:p>
          <a:p>
            <a:r>
              <a:rPr lang="en-US" dirty="0">
                <a:latin typeface="AR JULIAN" panose="02000000000000000000" pitchFamily="2" charset="0"/>
              </a:rPr>
              <a:t>God does not have to work to be hospitable, the fact </a:t>
            </a:r>
            <a:r>
              <a:rPr lang="en-US" dirty="0" smtClean="0">
                <a:latin typeface="AR JULIAN" panose="02000000000000000000" pitchFamily="2" charset="0"/>
              </a:rPr>
              <a:t>is, </a:t>
            </a:r>
            <a:r>
              <a:rPr lang="en-US" dirty="0">
                <a:latin typeface="AR JULIAN" panose="02000000000000000000" pitchFamily="2" charset="0"/>
              </a:rPr>
              <a:t>He is hospitable because of who He is.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latin typeface="Engravers MT" panose="02090707080505020304" pitchFamily="18" charset="0"/>
              </a:rPr>
              <a:t>So </a:t>
            </a:r>
            <a:r>
              <a:rPr lang="en-US" b="1" dirty="0">
                <a:latin typeface="Engravers MT" panose="02090707080505020304" pitchFamily="18" charset="0"/>
              </a:rPr>
              <a:t>what makes up His holy glory?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27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755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Impact" panose="020B0806030902050204" pitchFamily="34" charset="0"/>
              </a:rPr>
              <a:t>His </a:t>
            </a:r>
            <a:r>
              <a:rPr lang="en-US" sz="3200" dirty="0" smtClean="0">
                <a:latin typeface="Impact" panose="020B0806030902050204" pitchFamily="34" charset="0"/>
              </a:rPr>
              <a:t>Attributes</a:t>
            </a:r>
            <a:r>
              <a:rPr lang="en-US" sz="3200" dirty="0">
                <a:latin typeface="Impact" panose="020B0806030902050204" pitchFamily="34" charset="0"/>
              </a:rPr>
              <a:t>, here expressed in 18 of His names is a start: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107" y="1128584"/>
            <a:ext cx="5513173" cy="4751817"/>
          </a:xfrm>
        </p:spPr>
        <p:txBody>
          <a:bodyPr>
            <a:normAutofit/>
          </a:bodyPr>
          <a:lstStyle/>
          <a:p>
            <a:r>
              <a:rPr lang="en-US" sz="2000" dirty="0"/>
              <a:t>Yahweh </a:t>
            </a:r>
            <a:r>
              <a:rPr lang="en-US" sz="2000" dirty="0" smtClean="0"/>
              <a:t>– </a:t>
            </a:r>
            <a:r>
              <a:rPr lang="en-US" sz="2000" dirty="0"/>
              <a:t>“Our God is Self-Existent” </a:t>
            </a:r>
            <a:endParaRPr lang="en-US" sz="2000" dirty="0"/>
          </a:p>
          <a:p>
            <a:r>
              <a:rPr lang="en-US" sz="2000" dirty="0" smtClean="0"/>
              <a:t>Yahweh – “Our </a:t>
            </a:r>
            <a:r>
              <a:rPr lang="en-US" sz="2000" dirty="0"/>
              <a:t>God is Faithful</a:t>
            </a:r>
            <a:r>
              <a:rPr lang="en-US" sz="2000" dirty="0" smtClean="0"/>
              <a:t>”</a:t>
            </a:r>
          </a:p>
          <a:p>
            <a:r>
              <a:rPr lang="en-US" sz="2000" dirty="0" smtClean="0"/>
              <a:t>Yahweh </a:t>
            </a:r>
            <a:r>
              <a:rPr lang="en-US" sz="2000" dirty="0" err="1"/>
              <a:t>Meqaddishkem</a:t>
            </a:r>
            <a:r>
              <a:rPr lang="en-US" sz="2000" dirty="0"/>
              <a:t> “Our God is </a:t>
            </a:r>
            <a:r>
              <a:rPr lang="en-US" sz="2000" dirty="0" smtClean="0"/>
              <a:t>Holy</a:t>
            </a:r>
            <a:r>
              <a:rPr lang="en-US" sz="2000" dirty="0" smtClean="0"/>
              <a:t>”</a:t>
            </a:r>
            <a:r>
              <a:rPr lang="en-US" sz="2000" dirty="0" smtClean="0"/>
              <a:t> “Our </a:t>
            </a:r>
            <a:r>
              <a:rPr lang="en-US" sz="2000" dirty="0"/>
              <a:t>Sanctifier”  </a:t>
            </a:r>
            <a:endParaRPr lang="en-US" sz="2000" dirty="0" smtClean="0"/>
          </a:p>
          <a:p>
            <a:r>
              <a:rPr lang="en-US" sz="2000" dirty="0" smtClean="0"/>
              <a:t>Yahweh </a:t>
            </a:r>
            <a:r>
              <a:rPr lang="en-US" sz="2000" dirty="0" err="1"/>
              <a:t>Nissi</a:t>
            </a:r>
            <a:r>
              <a:rPr lang="en-US" sz="2000" dirty="0"/>
              <a:t> “Our God is Truth” </a:t>
            </a:r>
            <a:r>
              <a:rPr lang="en-US" sz="2000" dirty="0" smtClean="0"/>
              <a:t>“ Our Banner”</a:t>
            </a:r>
          </a:p>
          <a:p>
            <a:r>
              <a:rPr lang="en-US" sz="2000" dirty="0" smtClean="0"/>
              <a:t>Yahweh </a:t>
            </a:r>
            <a:r>
              <a:rPr lang="en-US" sz="2000" dirty="0" err="1"/>
              <a:t>Yireh</a:t>
            </a:r>
            <a:r>
              <a:rPr lang="en-US" sz="2000" dirty="0"/>
              <a:t> “Our God is a Gracious Provider</a:t>
            </a:r>
            <a:r>
              <a:rPr lang="en-US" sz="2000" dirty="0" smtClean="0"/>
              <a:t>”</a:t>
            </a:r>
          </a:p>
          <a:p>
            <a:r>
              <a:rPr lang="en-US" sz="2000" dirty="0" smtClean="0"/>
              <a:t>Yahweh </a:t>
            </a:r>
            <a:r>
              <a:rPr lang="en-US" sz="2000" dirty="0" err="1"/>
              <a:t>Sabaoth</a:t>
            </a:r>
            <a:r>
              <a:rPr lang="en-US" sz="2000" dirty="0"/>
              <a:t> “Our God is a Watchful Defender” </a:t>
            </a:r>
            <a:endParaRPr lang="en-US" sz="2000" dirty="0" smtClean="0"/>
          </a:p>
          <a:p>
            <a:r>
              <a:rPr lang="en-US" sz="2000" dirty="0" smtClean="0"/>
              <a:t>Adonai </a:t>
            </a:r>
            <a:r>
              <a:rPr lang="en-US" sz="2000" dirty="0"/>
              <a:t>“Our God is a Loving Master”  </a:t>
            </a:r>
            <a:endParaRPr lang="en-US" sz="2000" dirty="0" smtClean="0"/>
          </a:p>
          <a:p>
            <a:r>
              <a:rPr lang="en-US" sz="2000" dirty="0" smtClean="0"/>
              <a:t>Elohim </a:t>
            </a:r>
            <a:r>
              <a:rPr lang="en-US" sz="2000" dirty="0"/>
              <a:t>“Our God is All-Powerful” </a:t>
            </a:r>
            <a:endParaRPr lang="en-US" sz="2000" dirty="0" smtClean="0"/>
          </a:p>
          <a:p>
            <a:r>
              <a:rPr lang="en-US" sz="2000" dirty="0" smtClean="0"/>
              <a:t>El </a:t>
            </a:r>
            <a:r>
              <a:rPr lang="en-US" sz="2000" dirty="0" err="1"/>
              <a:t>Shaddai</a:t>
            </a:r>
            <a:r>
              <a:rPr lang="en-US" sz="2000" dirty="0"/>
              <a:t> “Our God is All-Sufficient</a:t>
            </a:r>
            <a:r>
              <a:rPr lang="en-US" sz="2000" dirty="0" smtClean="0"/>
              <a:t>”</a:t>
            </a:r>
          </a:p>
          <a:p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4454" y="1128584"/>
            <a:ext cx="4926226" cy="475181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El </a:t>
            </a:r>
            <a:r>
              <a:rPr lang="en-US" sz="2000" dirty="0" err="1"/>
              <a:t>Roi</a:t>
            </a:r>
            <a:r>
              <a:rPr lang="en-US" sz="2000" dirty="0"/>
              <a:t> “Our God is an All-Knowing, </a:t>
            </a:r>
            <a:r>
              <a:rPr lang="en-US" sz="2000" dirty="0" smtClean="0"/>
              <a:t>Ever-present </a:t>
            </a:r>
            <a:r>
              <a:rPr lang="en-US" sz="2000" dirty="0"/>
              <a:t>Help”  </a:t>
            </a:r>
            <a:endParaRPr lang="en-US" sz="2000" dirty="0" smtClean="0"/>
          </a:p>
          <a:p>
            <a:r>
              <a:rPr lang="en-US" sz="2000" dirty="0" smtClean="0"/>
              <a:t>El </a:t>
            </a:r>
            <a:r>
              <a:rPr lang="en-US" sz="2000" dirty="0" err="1"/>
              <a:t>Elyon</a:t>
            </a:r>
            <a:r>
              <a:rPr lang="en-US" sz="2000" dirty="0"/>
              <a:t> “Our God is the Supreme Sovereign”  </a:t>
            </a:r>
            <a:endParaRPr lang="en-US" sz="2000" dirty="0" smtClean="0"/>
          </a:p>
          <a:p>
            <a:r>
              <a:rPr lang="en-US" sz="2000" dirty="0" smtClean="0"/>
              <a:t>El </a:t>
            </a:r>
            <a:r>
              <a:rPr lang="en-US" sz="2000" dirty="0"/>
              <a:t>Olam “Our God is Unchanging and </a:t>
            </a:r>
            <a:r>
              <a:rPr lang="en-US" sz="2000" dirty="0" smtClean="0"/>
              <a:t>Eternal” </a:t>
            </a:r>
          </a:p>
          <a:p>
            <a:r>
              <a:rPr lang="en-US" sz="2000" dirty="0" smtClean="0"/>
              <a:t>Yahweh </a:t>
            </a:r>
            <a:r>
              <a:rPr lang="en-US" sz="2000" dirty="0" err="1"/>
              <a:t>Shammah</a:t>
            </a:r>
            <a:r>
              <a:rPr lang="en-US" sz="2000" dirty="0"/>
              <a:t>, "Yahweh is there" </a:t>
            </a:r>
            <a:endParaRPr lang="en-US" sz="2000" dirty="0" smtClean="0"/>
          </a:p>
          <a:p>
            <a:r>
              <a:rPr lang="en-US" sz="2000" dirty="0" smtClean="0"/>
              <a:t>Jehovah-</a:t>
            </a:r>
            <a:r>
              <a:rPr lang="en-US" sz="2000" dirty="0" err="1" smtClean="0"/>
              <a:t>Tsidkenu</a:t>
            </a:r>
            <a:r>
              <a:rPr lang="en-US" sz="2000" dirty="0" smtClean="0"/>
              <a:t> </a:t>
            </a:r>
            <a:r>
              <a:rPr lang="en-US" sz="2000" dirty="0"/>
              <a:t>"The Lord Who is our Righteousness."  </a:t>
            </a:r>
            <a:endParaRPr lang="en-US" sz="2000" dirty="0" smtClean="0"/>
          </a:p>
          <a:p>
            <a:r>
              <a:rPr lang="en-US" sz="2000" dirty="0" smtClean="0"/>
              <a:t>El </a:t>
            </a:r>
            <a:r>
              <a:rPr lang="en-US" sz="2000" dirty="0"/>
              <a:t>Olam-  “God is Eternal” </a:t>
            </a:r>
            <a:endParaRPr lang="en-US" sz="2000" dirty="0" smtClean="0"/>
          </a:p>
          <a:p>
            <a:r>
              <a:rPr lang="en-US" sz="2000" dirty="0" err="1" smtClean="0"/>
              <a:t>Qanna</a:t>
            </a:r>
            <a:r>
              <a:rPr lang="en-US" sz="2000" dirty="0" smtClean="0"/>
              <a:t>- </a:t>
            </a:r>
            <a:r>
              <a:rPr lang="en-US" sz="2000" dirty="0"/>
              <a:t>“Jealous” </a:t>
            </a:r>
            <a:endParaRPr lang="en-US" sz="2000" dirty="0" smtClean="0"/>
          </a:p>
          <a:p>
            <a:r>
              <a:rPr lang="en-US" sz="2000" dirty="0" smtClean="0"/>
              <a:t>Jehovah </a:t>
            </a:r>
            <a:r>
              <a:rPr lang="en-US" sz="2000" dirty="0"/>
              <a:t>Shalom- “God of Peace” </a:t>
            </a:r>
            <a:endParaRPr lang="en-US" sz="2000" dirty="0" smtClean="0"/>
          </a:p>
          <a:p>
            <a:r>
              <a:rPr lang="en-US" sz="2000" dirty="0" smtClean="0"/>
              <a:t>Jehovah </a:t>
            </a:r>
            <a:r>
              <a:rPr lang="en-US" sz="2000" dirty="0" err="1"/>
              <a:t>Raah</a:t>
            </a:r>
            <a:r>
              <a:rPr lang="en-US" sz="2000" dirty="0"/>
              <a:t>- “The Lord our Shepherd”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6176963"/>
            <a:ext cx="935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Discuss how the characteristics of these names apply to Hospitality.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480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02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Impact" panose="020B0806030902050204" pitchFamily="34" charset="0"/>
              </a:rPr>
              <a:t>Another holy and glorious attribute of God </a:t>
            </a:r>
            <a:r>
              <a:rPr lang="en-US" sz="3200" dirty="0">
                <a:latin typeface="Impact" panose="020B0806030902050204" pitchFamily="34" charset="0"/>
              </a:rPr>
              <a:t>-</a:t>
            </a:r>
            <a:r>
              <a:rPr lang="en-US" sz="3200" dirty="0" smtClean="0">
                <a:latin typeface="Impact" panose="020B0806030902050204" pitchFamily="34" charset="0"/>
              </a:rPr>
              <a:t> </a:t>
            </a:r>
            <a:r>
              <a:rPr lang="en-US" sz="3200" dirty="0">
                <a:latin typeface="Impact" panose="020B0806030902050204" pitchFamily="34" charset="0"/>
              </a:rPr>
              <a:t>He is Triune.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Father, Son and Holy Spirit. All God, but each a separate person. There is otherness in God: God the Father begets (incarnates) God the Son in the mutual love and assistance of God the Holy Spirit. The persons of the Trinity in eternity love one another. </a:t>
            </a:r>
          </a:p>
          <a:p>
            <a:r>
              <a:rPr lang="en-US" dirty="0" smtClean="0"/>
              <a:t>All three were present and cooperating during the creation.</a:t>
            </a:r>
          </a:p>
          <a:p>
            <a:r>
              <a:rPr lang="en-US" dirty="0"/>
              <a:t>God the Father, God the Son and God the Holy Spirit practice hospitality toward one another.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What </a:t>
            </a:r>
            <a:r>
              <a:rPr lang="en-US" b="1" dirty="0"/>
              <a:t>does God teach us about </a:t>
            </a:r>
            <a:r>
              <a:rPr lang="en-US" b="1" dirty="0" smtClean="0"/>
              <a:t>hospitality in relationships </a:t>
            </a:r>
            <a:r>
              <a:rPr lang="en-US" b="1" dirty="0"/>
              <a:t>from the relationships among the </a:t>
            </a:r>
            <a:r>
              <a:rPr lang="en-US" b="1" dirty="0" smtClean="0"/>
              <a:t>Persons of the Trinity?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78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Impact" panose="020B0806030902050204" pitchFamily="34" charset="0"/>
              </a:rPr>
              <a:t>Examples of Hospitality: God </a:t>
            </a:r>
            <a:r>
              <a:rPr lang="en-US" sz="3600" dirty="0">
                <a:latin typeface="Impact" panose="020B0806030902050204" pitchFamily="34" charset="0"/>
              </a:rPr>
              <a:t>within </a:t>
            </a:r>
            <a:r>
              <a:rPr lang="en-US" sz="3600" dirty="0" smtClean="0">
                <a:latin typeface="Impact" panose="020B0806030902050204" pitchFamily="34" charset="0"/>
              </a:rPr>
              <a:t>God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136822"/>
            <a:ext cx="6147486" cy="5040141"/>
          </a:xfrm>
        </p:spPr>
        <p:txBody>
          <a:bodyPr>
            <a:normAutofit/>
          </a:bodyPr>
          <a:lstStyle/>
          <a:p>
            <a:r>
              <a:rPr lang="en-US" dirty="0" smtClean="0"/>
              <a:t>John 16:7-28</a:t>
            </a:r>
          </a:p>
          <a:p>
            <a:pPr lvl="1"/>
            <a:r>
              <a:rPr lang="en-US" dirty="0" smtClean="0"/>
              <a:t>Vs 7- Jesus goes so the Spirit can come</a:t>
            </a:r>
          </a:p>
          <a:p>
            <a:pPr lvl="1"/>
            <a:r>
              <a:rPr lang="en-US" dirty="0" smtClean="0"/>
              <a:t>Vs 10 – Jesus goes to the Father</a:t>
            </a:r>
          </a:p>
          <a:p>
            <a:pPr lvl="1"/>
            <a:r>
              <a:rPr lang="en-US" dirty="0" smtClean="0"/>
              <a:t>Vs 13 – Spirit guides in truth, speaking only what he hears </a:t>
            </a:r>
          </a:p>
          <a:p>
            <a:pPr lvl="1"/>
            <a:r>
              <a:rPr lang="en-US" dirty="0" smtClean="0"/>
              <a:t>Vs 14 – Spirit glorifies Jesus</a:t>
            </a:r>
          </a:p>
          <a:p>
            <a:pPr lvl="1"/>
            <a:r>
              <a:rPr lang="en-US" dirty="0" smtClean="0"/>
              <a:t>Vs 15 – All that is the Father’s belongs to Christ, Spirit receives from Christ </a:t>
            </a:r>
          </a:p>
          <a:p>
            <a:pPr lvl="1"/>
            <a:r>
              <a:rPr lang="en-US" dirty="0" smtClean="0"/>
              <a:t>Vs 23 – Father gives what is asked for in Jesus’ name</a:t>
            </a:r>
          </a:p>
          <a:p>
            <a:pPr lvl="1"/>
            <a:r>
              <a:rPr lang="en-US" dirty="0" smtClean="0"/>
              <a:t>Vs 27-28 – Jesus came from the Father and returned to the Father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661188" y="1136822"/>
            <a:ext cx="3692611" cy="5040141"/>
          </a:xfrm>
        </p:spPr>
        <p:txBody>
          <a:bodyPr>
            <a:normAutofit/>
          </a:bodyPr>
          <a:lstStyle/>
          <a:p>
            <a:r>
              <a:rPr lang="en-US" dirty="0" smtClean="0"/>
              <a:t>Other verses: </a:t>
            </a:r>
          </a:p>
          <a:p>
            <a:pPr lvl="1"/>
            <a:r>
              <a:rPr lang="en-US" dirty="0"/>
              <a:t>Luke 4:14</a:t>
            </a:r>
          </a:p>
          <a:p>
            <a:pPr lvl="1"/>
            <a:r>
              <a:rPr lang="en-US" dirty="0" err="1"/>
              <a:t>Heb</a:t>
            </a:r>
            <a:r>
              <a:rPr lang="en-US" dirty="0"/>
              <a:t> </a:t>
            </a:r>
            <a:r>
              <a:rPr lang="en-US" dirty="0" smtClean="0"/>
              <a:t>1:3</a:t>
            </a:r>
            <a:endParaRPr lang="en-US" dirty="0"/>
          </a:p>
          <a:p>
            <a:pPr lvl="1"/>
            <a:r>
              <a:rPr lang="en-US" dirty="0"/>
              <a:t>John 17:1-5 and beyond</a:t>
            </a:r>
          </a:p>
          <a:p>
            <a:pPr lvl="1"/>
            <a:r>
              <a:rPr lang="en-US" dirty="0" smtClean="0"/>
              <a:t>John </a:t>
            </a:r>
            <a:r>
              <a:rPr lang="en-US" dirty="0"/>
              <a:t>14:6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75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Impact" panose="020B0806030902050204" pitchFamily="34" charset="0"/>
              </a:rPr>
              <a:t>The Impact of God’s Hospitality on </a:t>
            </a:r>
            <a:r>
              <a:rPr lang="en-US" sz="3200" b="1" dirty="0" smtClean="0">
                <a:latin typeface="Impact" panose="020B0806030902050204" pitchFamily="34" charset="0"/>
              </a:rPr>
              <a:t>Mankind</a:t>
            </a:r>
            <a:endParaRPr lang="en-US" sz="320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4573"/>
            <a:ext cx="10515600" cy="470239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Creation of mankind: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This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hospitality within God is the condition for the possibility of a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creaturely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otherness outside of God. 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God 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 not threatened by the otherness of creation, but embraces it hospitably in accordance with his nature. </a:t>
            </a:r>
            <a:endParaRPr lang="en-US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His Response to mankind’s rejection: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Even 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when humanity becomes God’s enemy by rejecting his 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hospitality He remains hospitable.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continued</a:t>
            </a:r>
            <a:endParaRPr lang="en-U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66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8497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Impact" panose="020B0806030902050204" pitchFamily="34" charset="0"/>
              </a:rPr>
              <a:t>Examples of Hospitality</a:t>
            </a:r>
            <a:r>
              <a:rPr lang="en-US" sz="3200" dirty="0" smtClean="0">
                <a:latin typeface="Impact" panose="020B0806030902050204" pitchFamily="34" charset="0"/>
              </a:rPr>
              <a:t>: </a:t>
            </a:r>
            <a:r>
              <a:rPr lang="en-US" sz="3200" dirty="0">
                <a:latin typeface="Impact" panose="020B0806030902050204" pitchFamily="34" charset="0"/>
              </a:rPr>
              <a:t>God to M</a:t>
            </a:r>
            <a:r>
              <a:rPr lang="en-US" sz="3200" dirty="0" smtClean="0">
                <a:latin typeface="Impact" panose="020B0806030902050204" pitchFamily="34" charset="0"/>
              </a:rPr>
              <a:t>an</a:t>
            </a:r>
            <a:endParaRPr lang="en-US" sz="3200" dirty="0">
              <a:latin typeface="Impact" panose="020B080603090205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070918"/>
            <a:ext cx="7465541" cy="53216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 20:2 </a:t>
            </a:r>
            <a:r>
              <a:rPr lang="en-US" dirty="0"/>
              <a:t>“I am the </a:t>
            </a:r>
            <a:r>
              <a:rPr lang="en-US" cap="small" dirty="0"/>
              <a:t>Lord</a:t>
            </a:r>
            <a:r>
              <a:rPr lang="en-US" dirty="0"/>
              <a:t> your God, who brought you out of the land of Egypt, out of the house of </a:t>
            </a:r>
            <a:r>
              <a:rPr lang="en-US" dirty="0" smtClean="0"/>
              <a:t>slavery.”</a:t>
            </a:r>
          </a:p>
          <a:p>
            <a:r>
              <a:rPr lang="en-US" dirty="0" smtClean="0"/>
              <a:t>Rom 5:8  “But </a:t>
            </a:r>
            <a:r>
              <a:rPr lang="en-US" dirty="0"/>
              <a:t>God demonstrates His own </a:t>
            </a:r>
            <a:r>
              <a:rPr lang="en-US" dirty="0" smtClean="0"/>
              <a:t>love toward </a:t>
            </a:r>
            <a:r>
              <a:rPr lang="en-US" dirty="0"/>
              <a:t>us, </a:t>
            </a:r>
            <a:r>
              <a:rPr lang="en-US" dirty="0" smtClean="0"/>
              <a:t>in that</a:t>
            </a:r>
            <a:r>
              <a:rPr lang="en-US" dirty="0"/>
              <a:t> while </a:t>
            </a:r>
            <a:r>
              <a:rPr lang="en-US" dirty="0" smtClean="0"/>
              <a:t>we were</a:t>
            </a:r>
            <a:r>
              <a:rPr lang="en-US" dirty="0"/>
              <a:t> yet sinners, Christ died for us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 smtClean="0"/>
              <a:t>Romans 6:22 “But </a:t>
            </a:r>
            <a:r>
              <a:rPr lang="en-US" dirty="0"/>
              <a:t>now having been freed from sin and enslaved to God, </a:t>
            </a:r>
            <a:r>
              <a:rPr lang="en-US" dirty="0" smtClean="0"/>
              <a:t>you</a:t>
            </a:r>
            <a:r>
              <a:rPr lang="en-US" dirty="0"/>
              <a:t> </a:t>
            </a:r>
            <a:r>
              <a:rPr lang="en-US" dirty="0" smtClean="0"/>
              <a:t>derive your</a:t>
            </a:r>
            <a:r>
              <a:rPr lang="en-US" dirty="0"/>
              <a:t> </a:t>
            </a:r>
            <a:r>
              <a:rPr lang="en-US" dirty="0" smtClean="0"/>
              <a:t>benefit</a:t>
            </a:r>
            <a:r>
              <a:rPr lang="en-US" dirty="0"/>
              <a:t>, </a:t>
            </a:r>
            <a:r>
              <a:rPr lang="en-US" dirty="0" smtClean="0"/>
              <a:t>resulting </a:t>
            </a:r>
            <a:r>
              <a:rPr lang="en-US" dirty="0"/>
              <a:t>in sanctification, and the outcome, eternal life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Romans 8:29 “</a:t>
            </a:r>
            <a:r>
              <a:rPr lang="en-US" dirty="0"/>
              <a:t>For those whom He foreknew, He also predestined </a:t>
            </a:r>
            <a:r>
              <a:rPr lang="en-US" i="1" dirty="0"/>
              <a:t>to </a:t>
            </a:r>
            <a:r>
              <a:rPr lang="en-US" i="1" dirty="0" smtClean="0"/>
              <a:t>become </a:t>
            </a:r>
            <a:r>
              <a:rPr lang="en-US" dirty="0" smtClean="0"/>
              <a:t>conformed </a:t>
            </a:r>
            <a:r>
              <a:rPr lang="en-US" dirty="0"/>
              <a:t>to the image of His Son, so that He would be the firstborn among many </a:t>
            </a:r>
            <a:r>
              <a:rPr lang="en-US" dirty="0" smtClean="0"/>
              <a:t>brethren</a:t>
            </a:r>
            <a:r>
              <a:rPr lang="en-US" dirty="0"/>
              <a:t>.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9086335" y="1128584"/>
            <a:ext cx="24219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And hundreds of other verses which tell of how God reaches out to mankind despite his sin, rebellion, mistakes, idolatry, apathy, etc., etc.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750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9134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latin typeface="Impact" panose="020B0806030902050204" pitchFamily="34" charset="0"/>
              </a:rPr>
              <a:t/>
            </a:r>
            <a:br>
              <a:rPr lang="en-US" sz="3200" b="1" dirty="0" smtClean="0">
                <a:latin typeface="Impact" panose="020B0806030902050204" pitchFamily="34" charset="0"/>
              </a:rPr>
            </a:br>
            <a:r>
              <a:rPr lang="en-US" sz="3600" b="1" dirty="0" smtClean="0">
                <a:latin typeface="Impact" panose="020B0806030902050204" pitchFamily="34" charset="0"/>
              </a:rPr>
              <a:t>The </a:t>
            </a:r>
            <a:r>
              <a:rPr lang="en-US" sz="3600" b="1" dirty="0">
                <a:latin typeface="Impact" panose="020B0806030902050204" pitchFamily="34" charset="0"/>
              </a:rPr>
              <a:t>Impact of God’s Hospitality on </a:t>
            </a:r>
            <a:r>
              <a:rPr lang="en-US" sz="3600" b="1" dirty="0" smtClean="0">
                <a:latin typeface="Impact" panose="020B0806030902050204" pitchFamily="34" charset="0"/>
              </a:rPr>
              <a:t>Mankind</a:t>
            </a:r>
            <a:endParaRPr lang="en-US" sz="320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7785"/>
            <a:ext cx="10515600" cy="5028257"/>
          </a:xfrm>
        </p:spPr>
        <p:txBody>
          <a:bodyPr>
            <a:normAutofit fontScale="25000" lnSpcReduction="20000"/>
          </a:bodyPr>
          <a:lstStyle/>
          <a:p>
            <a:r>
              <a:rPr lang="en-US" sz="8600" b="1" dirty="0" smtClean="0"/>
              <a:t>The Hospitality of the Gospel:</a:t>
            </a:r>
          </a:p>
          <a:p>
            <a:r>
              <a:rPr lang="en-US" sz="6800" dirty="0"/>
              <a:t>I am now acceptable to God (justified) and completely forgiven.  I live at Peace with Him. (Rom. 5:1</a:t>
            </a:r>
            <a:r>
              <a:rPr lang="en-US" sz="6800" dirty="0" smtClean="0"/>
              <a:t>).</a:t>
            </a:r>
            <a:endParaRPr lang="en-US" sz="6800" dirty="0"/>
          </a:p>
          <a:p>
            <a:r>
              <a:rPr lang="en-US" sz="6800" dirty="0"/>
              <a:t>The sinful person I used to be died with Christ, and sin no longer rules my life. (Romans 6:1-6</a:t>
            </a:r>
            <a:r>
              <a:rPr lang="en-US" sz="6800" dirty="0" smtClean="0"/>
              <a:t>).</a:t>
            </a:r>
            <a:endParaRPr lang="en-US" sz="6800" dirty="0"/>
          </a:p>
          <a:p>
            <a:r>
              <a:rPr lang="en-US" sz="6800" dirty="0"/>
              <a:t>I am free from the punishment (condemnation) my sin deserves. (Romans 8:1</a:t>
            </a:r>
            <a:r>
              <a:rPr lang="en-US" sz="6800" dirty="0" smtClean="0"/>
              <a:t>)</a:t>
            </a:r>
            <a:r>
              <a:rPr lang="en-US" sz="6800" dirty="0"/>
              <a:t> </a:t>
            </a:r>
          </a:p>
          <a:p>
            <a:r>
              <a:rPr lang="en-US" sz="6800" dirty="0"/>
              <a:t>I have been placed into Christ by God’s doing. (1 Corinthians 1:30</a:t>
            </a:r>
            <a:r>
              <a:rPr lang="en-US" sz="6800" dirty="0" smtClean="0"/>
              <a:t>).</a:t>
            </a:r>
            <a:endParaRPr lang="en-US" sz="6800" dirty="0"/>
          </a:p>
          <a:p>
            <a:r>
              <a:rPr lang="en-US" sz="6800" dirty="0"/>
              <a:t>I have received God’s Spirit into my life.  I can recognize the blessings He has given me. (1 Corinthians 2:12</a:t>
            </a:r>
            <a:r>
              <a:rPr lang="en-US" sz="6800" dirty="0" smtClean="0"/>
              <a:t>).</a:t>
            </a:r>
            <a:endParaRPr lang="en-US" sz="6800" dirty="0"/>
          </a:p>
          <a:p>
            <a:r>
              <a:rPr lang="en-US" sz="6800" dirty="0"/>
              <a:t>I have been given the mind of Christ.  He gives me His wisdom to make right choices. (1 Corinthians 2:16</a:t>
            </a:r>
            <a:r>
              <a:rPr lang="en-US" sz="6800" dirty="0" smtClean="0"/>
              <a:t>).</a:t>
            </a:r>
            <a:r>
              <a:rPr lang="en-US" sz="6800" dirty="0"/>
              <a:t> </a:t>
            </a:r>
          </a:p>
          <a:p>
            <a:r>
              <a:rPr lang="en-US" sz="6800" dirty="0"/>
              <a:t>I have been bought with a price, I am not my own; I belong to God. (1 Corinthians 6:19,20</a:t>
            </a:r>
            <a:r>
              <a:rPr lang="en-US" sz="6800" dirty="0" smtClean="0"/>
              <a:t>).</a:t>
            </a:r>
            <a:r>
              <a:rPr lang="en-US" sz="6800" dirty="0"/>
              <a:t> </a:t>
            </a:r>
          </a:p>
          <a:p>
            <a:r>
              <a:rPr lang="en-US" sz="6800" dirty="0"/>
              <a:t>I am God’s possession, chosen and secure in Him (sealed).  I have been given the Holy Spirit as a promise of </a:t>
            </a:r>
            <a:r>
              <a:rPr lang="en-US" sz="6800" dirty="0" smtClean="0"/>
              <a:t>my </a:t>
            </a:r>
            <a:r>
              <a:rPr lang="en-US" sz="6800" dirty="0"/>
              <a:t>inheritance to come. (2 Corinthians 1:21, 22; Ephesians 1:13,14).</a:t>
            </a:r>
          </a:p>
          <a:p>
            <a:r>
              <a:rPr lang="en-US" sz="6800" dirty="0"/>
              <a:t>Since I have died, I no longer live for myself, but for Christ .(2 Corinthians 5:14,15</a:t>
            </a:r>
            <a:r>
              <a:rPr lang="en-US" sz="6800" dirty="0" smtClean="0"/>
              <a:t>).</a:t>
            </a:r>
            <a:endParaRPr lang="en-US" sz="6800" dirty="0"/>
          </a:p>
          <a:p>
            <a:r>
              <a:rPr lang="en-US" sz="6800" dirty="0"/>
              <a:t>I have been crucified with Christ and it is no longer I who live, but Christ lives in me.  This life I now live is Christ’s life</a:t>
            </a:r>
            <a:r>
              <a:rPr lang="en-US" sz="6800" dirty="0" smtClean="0"/>
              <a:t>. (</a:t>
            </a:r>
            <a:r>
              <a:rPr lang="en-US" sz="6800" dirty="0"/>
              <a:t>Galatians 2:20</a:t>
            </a:r>
            <a:r>
              <a:rPr lang="en-US" sz="6800" dirty="0" smtClean="0"/>
              <a:t>).</a:t>
            </a:r>
            <a:r>
              <a:rPr lang="en-US" sz="6800" dirty="0"/>
              <a:t> </a:t>
            </a:r>
          </a:p>
          <a:p>
            <a:r>
              <a:rPr lang="en-US" sz="6800" dirty="0"/>
              <a:t>I have been blessed with every spiritual blessing. (Ephesians 1:3</a:t>
            </a:r>
            <a:r>
              <a:rPr lang="en-US" sz="6800" dirty="0" smtClean="0"/>
              <a:t>).</a:t>
            </a:r>
            <a:r>
              <a:rPr lang="en-US" sz="6800" dirty="0"/>
              <a:t> </a:t>
            </a:r>
          </a:p>
          <a:p>
            <a:r>
              <a:rPr lang="en-US" sz="6800" dirty="0"/>
              <a:t>I was chosen in Christ to be holy before the world was created.  I am without blame before Him. (Ephesians 1:4</a:t>
            </a:r>
            <a:r>
              <a:rPr lang="en-US" sz="6800" dirty="0" smtClean="0"/>
              <a:t>).</a:t>
            </a:r>
            <a:r>
              <a:rPr lang="en-US" sz="6800" dirty="0"/>
              <a:t> </a:t>
            </a:r>
          </a:p>
          <a:p>
            <a:r>
              <a:rPr lang="en-US" sz="6800" dirty="0"/>
              <a:t>I have been made spiritually alive just as Christ is alive. (Eph. 2:5</a:t>
            </a:r>
            <a:r>
              <a:rPr lang="en-US" sz="6800" dirty="0" smtClean="0"/>
              <a:t>).</a:t>
            </a:r>
            <a:r>
              <a:rPr lang="en-US" sz="6800" dirty="0"/>
              <a:t> </a:t>
            </a:r>
          </a:p>
          <a:p>
            <a:pPr marL="0" indent="0" algn="ctr">
              <a:buNone/>
            </a:pPr>
            <a:r>
              <a:rPr lang="en-US" sz="5600" b="1" dirty="0" smtClean="0"/>
              <a:t>continued</a:t>
            </a:r>
            <a:endParaRPr lang="en-US" sz="5600" b="1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              	</a:t>
            </a:r>
            <a:r>
              <a:rPr lang="en-US" b="1" dirty="0" smtClean="0"/>
              <a:t>                                              		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35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999</Words>
  <Application>Microsoft Office PowerPoint</Application>
  <PresentationFormat>Widescreen</PresentationFormat>
  <Paragraphs>183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 DELANEY</vt:lpstr>
      <vt:lpstr>AR JULIAN</vt:lpstr>
      <vt:lpstr>Arial</vt:lpstr>
      <vt:lpstr>Arial</vt:lpstr>
      <vt:lpstr>Calibri</vt:lpstr>
      <vt:lpstr>Calibri Light</vt:lpstr>
      <vt:lpstr>Engravers MT</vt:lpstr>
      <vt:lpstr>Impact</vt:lpstr>
      <vt:lpstr>Times New Roman</vt:lpstr>
      <vt:lpstr>Office Theme</vt:lpstr>
      <vt:lpstr> Dictionary Definition of Hospitality:   The quality or disposition of receiving guests and strangers in a warm, friendly, generous way.  </vt:lpstr>
      <vt:lpstr>Examples of Hospitality:</vt:lpstr>
      <vt:lpstr>Where Does Hospitality Come From? </vt:lpstr>
      <vt:lpstr>His Attributes, here expressed in 18 of His names is a start: </vt:lpstr>
      <vt:lpstr>Another holy and glorious attribute of God - He is Triune. </vt:lpstr>
      <vt:lpstr> Examples of Hospitality: God within God  </vt:lpstr>
      <vt:lpstr>The Impact of God’s Hospitality on Mankind</vt:lpstr>
      <vt:lpstr>Examples of Hospitality: God to Man</vt:lpstr>
      <vt:lpstr> The Impact of God’s Hospitality on Mankind</vt:lpstr>
      <vt:lpstr>The Impact of God’s Hospitality on Mankind</vt:lpstr>
      <vt:lpstr>The Impact of God’s Hospitality on Mankind  </vt:lpstr>
      <vt:lpstr>Examples of Hospitality: Man to Man</vt:lpstr>
      <vt:lpstr>Examples of Hospitality: Man to God</vt:lpstr>
      <vt:lpstr>Next Week Primer The Tension of Being Holy and Hospitable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does Hospitality come from?</dc:title>
  <dc:creator>Don</dc:creator>
  <cp:lastModifiedBy>Don</cp:lastModifiedBy>
  <cp:revision>43</cp:revision>
  <cp:lastPrinted>2017-07-23T03:59:39Z</cp:lastPrinted>
  <dcterms:created xsi:type="dcterms:W3CDTF">2017-07-21T20:49:34Z</dcterms:created>
  <dcterms:modified xsi:type="dcterms:W3CDTF">2017-07-23T04:00:50Z</dcterms:modified>
</cp:coreProperties>
</file>